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Light" charset="1" panose="00000400000000000000"/>
      <p:regular r:id="rId27"/>
    </p:embeddedFont>
    <p:embeddedFont>
      <p:font typeface="Poppins" charset="1" panose="00000500000000000000"/>
      <p:regular r:id="rId28"/>
    </p:embeddedFont>
    <p:embeddedFont>
      <p:font typeface="Poppins Bold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134" y="1702613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1750" y="1905000"/>
            <a:ext cx="274374" cy="274374"/>
          </a:xfrm>
          <a:custGeom>
            <a:avLst/>
            <a:gdLst/>
            <a:ahLst/>
            <a:cxnLst/>
            <a:rect r="r" b="b" t="t" l="l"/>
            <a:pathLst>
              <a:path h="274374" w="274374">
                <a:moveTo>
                  <a:pt x="0" y="0"/>
                </a:moveTo>
                <a:lnTo>
                  <a:pt x="274374" y="0"/>
                </a:lnTo>
                <a:lnTo>
                  <a:pt x="274374" y="274374"/>
                </a:lnTo>
                <a:lnTo>
                  <a:pt x="0" y="274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315971"/>
            <a:ext cx="18148498" cy="4437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11200" spc="-22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SYSTEM HARDENING</a:t>
            </a:r>
          </a:p>
          <a:p>
            <a:pPr algn="l">
              <a:lnSpc>
                <a:spcPts val="11200"/>
              </a:lnSpc>
            </a:pPr>
            <a:r>
              <a:rPr lang="en-US" sz="11200" spc="-22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CHECKLIST AUTOMATION</a:t>
            </a:r>
          </a:p>
          <a:p>
            <a:pPr algn="l">
              <a:lnSpc>
                <a:spcPts val="11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036624" y="1914525"/>
            <a:ext cx="3482934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ACHILLIES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345378" y="1905000"/>
            <a:ext cx="370872" cy="384751"/>
            <a:chOff x="0" y="0"/>
            <a:chExt cx="494495" cy="513001"/>
          </a:xfrm>
        </p:grpSpPr>
        <p:sp>
          <p:nvSpPr>
            <p:cNvPr name="AutoShape 7" id="7"/>
            <p:cNvSpPr/>
            <p:nvPr/>
          </p:nvSpPr>
          <p:spPr>
            <a:xfrm>
              <a:off x="13740" y="19050"/>
              <a:ext cx="480755" cy="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475445" y="19050"/>
              <a:ext cx="0" cy="480755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13740" y="19050"/>
              <a:ext cx="461705" cy="480755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7268220"/>
            <a:ext cx="13990795" cy="99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</a:t>
            </a:r>
            <a:r>
              <a:rPr lang="en-US" sz="3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utomated Integrity Assurance and Standards-Based Security Compliance (NIST, ISO, CIS, DISA)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99034" y="-441637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11532" y="1791701"/>
            <a:ext cx="3264937" cy="1836527"/>
          </a:xfrm>
          <a:custGeom>
            <a:avLst/>
            <a:gdLst/>
            <a:ahLst/>
            <a:cxnLst/>
            <a:rect r="r" b="b" t="t" l="l"/>
            <a:pathLst>
              <a:path h="1836527" w="3264937">
                <a:moveTo>
                  <a:pt x="0" y="0"/>
                </a:moveTo>
                <a:lnTo>
                  <a:pt x="3264936" y="0"/>
                </a:lnTo>
                <a:lnTo>
                  <a:pt x="3264936" y="1836527"/>
                </a:lnTo>
                <a:lnTo>
                  <a:pt x="0" y="1836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0795" y="4262132"/>
            <a:ext cx="15766410" cy="375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4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SECURITY MISCONFIGURATION" IS CONSISTENTLY A TOP ENTRY POINT FOR ATTACKERS, CONTRIBUTING TO OVER </a:t>
            </a:r>
            <a:r>
              <a:rPr lang="en-US" b="true" sz="400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33%</a:t>
            </a:r>
            <a:r>
              <a:rPr lang="en-US" sz="4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OF SUCCESSFUL SYSTEM INTRUSIONS.</a:t>
            </a:r>
          </a:p>
          <a:p>
            <a:pPr algn="ctr">
              <a:lnSpc>
                <a:spcPts val="4920"/>
              </a:lnSpc>
            </a:pPr>
          </a:p>
          <a:p>
            <a:pPr algn="ctr">
              <a:lnSpc>
                <a:spcPts val="4920"/>
              </a:lnSpc>
            </a:pPr>
            <a:r>
              <a:rPr lang="en-US" sz="4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(SOURCE: VERIZON DATA BREACH INVESTIGATIONS REPORT 2024)</a:t>
            </a:r>
          </a:p>
          <a:p>
            <a:pPr algn="ctr">
              <a:lnSpc>
                <a:spcPts val="49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99034" y="-441637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56676" y="1028700"/>
            <a:ext cx="2574648" cy="2574648"/>
          </a:xfrm>
          <a:custGeom>
            <a:avLst/>
            <a:gdLst/>
            <a:ahLst/>
            <a:cxnLst/>
            <a:rect r="r" b="b" t="t" l="l"/>
            <a:pathLst>
              <a:path h="2574648" w="2574648">
                <a:moveTo>
                  <a:pt x="0" y="0"/>
                </a:moveTo>
                <a:lnTo>
                  <a:pt x="2574648" y="0"/>
                </a:lnTo>
                <a:lnTo>
                  <a:pt x="2574648" y="2574648"/>
                </a:lnTo>
                <a:lnTo>
                  <a:pt x="0" y="257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7892" y="4263390"/>
            <a:ext cx="16452217" cy="499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4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BREACHES CAUSED BY "SYSTEM ERROR/MISCONFIGURATION" TOOK NEARLY </a:t>
            </a:r>
            <a:r>
              <a:rPr lang="en-US" b="true" sz="400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10% LONGER</a:t>
            </a:r>
            <a:r>
              <a:rPr lang="en-US" sz="4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TO IDENTIFY AND CONTAIN THAN OTHER TYPES</a:t>
            </a:r>
          </a:p>
          <a:p>
            <a:pPr algn="ctr">
              <a:lnSpc>
                <a:spcPts val="4920"/>
              </a:lnSpc>
            </a:pPr>
          </a:p>
          <a:p>
            <a:pPr algn="ctr">
              <a:lnSpc>
                <a:spcPts val="4920"/>
              </a:lnSpc>
            </a:pPr>
            <a:r>
              <a:rPr lang="en-US" sz="4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AVERAGE COST OF A DATA BREACH REACHED AN ALL-TIME HIGH OF </a:t>
            </a:r>
            <a:r>
              <a:rPr lang="en-US" b="true" sz="400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$4.88 MILLION</a:t>
            </a:r>
            <a:r>
              <a:rPr lang="en-US" sz="4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 2024. </a:t>
            </a:r>
          </a:p>
          <a:p>
            <a:pPr algn="ctr">
              <a:lnSpc>
                <a:spcPts val="4920"/>
              </a:lnSpc>
            </a:pPr>
          </a:p>
          <a:p>
            <a:pPr algn="ctr">
              <a:lnSpc>
                <a:spcPts val="4920"/>
              </a:lnSpc>
            </a:pPr>
            <a:r>
              <a:rPr lang="en-US" sz="4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(SOURCE: IBM COST OF A DATA BREACH REPORT 2024)</a:t>
            </a:r>
          </a:p>
          <a:p>
            <a:pPr algn="ctr">
              <a:lnSpc>
                <a:spcPts val="49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57400" y="756947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2543" y="1873556"/>
            <a:ext cx="12720704" cy="150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HARDENING A SYSTEM OR DEVICE… </a:t>
            </a:r>
          </a:p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IS IT REALLY IMPORTANT?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062276" y="3758871"/>
            <a:ext cx="895502" cy="771760"/>
          </a:xfrm>
          <a:custGeom>
            <a:avLst/>
            <a:gdLst/>
            <a:ahLst/>
            <a:cxnLst/>
            <a:rect r="r" b="b" t="t" l="l"/>
            <a:pathLst>
              <a:path h="771760" w="895502">
                <a:moveTo>
                  <a:pt x="0" y="0"/>
                </a:moveTo>
                <a:lnTo>
                  <a:pt x="895502" y="0"/>
                </a:lnTo>
                <a:lnTo>
                  <a:pt x="895502" y="771760"/>
                </a:lnTo>
                <a:lnTo>
                  <a:pt x="0" y="7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48728" y="3758871"/>
            <a:ext cx="964636" cy="771760"/>
          </a:xfrm>
          <a:custGeom>
            <a:avLst/>
            <a:gdLst/>
            <a:ahLst/>
            <a:cxnLst/>
            <a:rect r="r" b="b" t="t" l="l"/>
            <a:pathLst>
              <a:path h="771760" w="964636">
                <a:moveTo>
                  <a:pt x="0" y="0"/>
                </a:moveTo>
                <a:lnTo>
                  <a:pt x="964636" y="0"/>
                </a:lnTo>
                <a:lnTo>
                  <a:pt x="964636" y="771760"/>
                </a:lnTo>
                <a:lnTo>
                  <a:pt x="0" y="7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92895" y="4785757"/>
            <a:ext cx="415389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Inevitable Outcome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79010" y="4785757"/>
            <a:ext cx="393763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Critical Requirement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41478" y="5492512"/>
            <a:ext cx="3937635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the absence of this, one of two things is likely to happen: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41209" y="5492512"/>
            <a:ext cx="3937635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secure and have a trustworthy device, it must be hardened to an industry standard, and the integrity of that configuration MUST be checked continuously and in real-time.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92895" y="6442472"/>
            <a:ext cx="3937635" cy="194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will suffer the consequences of a security breach or incident.</a:t>
            </a:r>
          </a:p>
          <a:p>
            <a:pPr algn="l">
              <a:lnSpc>
                <a:spcPts val="2239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will not meet or maintain the level of compliance you seek to obtain</a:t>
            </a:r>
          </a:p>
          <a:p>
            <a:pPr algn="l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6661">
            <a:off x="1028700" y="2646996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02968" y="2595641"/>
            <a:ext cx="9328544" cy="5095717"/>
          </a:xfrm>
          <a:custGeom>
            <a:avLst/>
            <a:gdLst/>
            <a:ahLst/>
            <a:cxnLst/>
            <a:rect r="r" b="b" t="t" l="l"/>
            <a:pathLst>
              <a:path h="5095717" w="9328544">
                <a:moveTo>
                  <a:pt x="0" y="0"/>
                </a:moveTo>
                <a:lnTo>
                  <a:pt x="9328544" y="0"/>
                </a:lnTo>
                <a:lnTo>
                  <a:pt x="9328544" y="5095718"/>
                </a:lnTo>
                <a:lnTo>
                  <a:pt x="0" y="509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87896" y="1904954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820760" y="858473"/>
            <a:ext cx="10646481" cy="142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 Strategy – A Hardening Checklist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187658" y="2377578"/>
            <a:ext cx="10646481" cy="1563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Abstract Standards to Concrete Actions</a:t>
            </a:r>
          </a:p>
          <a:p>
            <a:pPr algn="ctr" marL="0" indent="0" lvl="0">
              <a:lnSpc>
                <a:spcPts val="4199"/>
              </a:lnSpc>
            </a:pP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40213"/>
            <a:ext cx="8364696" cy="478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To ensure the "Root of Trust" is never broken, we cannot rely on memory. We need a rigid Checklist of Considerations.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We have organized our h</a:t>
            </a: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ardening strategy into Four Critical Domains to ensure nothing is overlooked:</a:t>
            </a:r>
          </a:p>
          <a:p>
            <a:pPr algn="l">
              <a:lnSpc>
                <a:spcPts val="3079"/>
              </a:lnSpc>
            </a:pPr>
          </a:p>
          <a:p>
            <a:pPr algn="l" marL="474976" indent="-237488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Identity &amp; Access (User Config, Privileges).</a:t>
            </a:r>
          </a:p>
          <a:p>
            <a:pPr algn="l" marL="474976" indent="-237488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Data Protection (Encryption, Physical Security).</a:t>
            </a:r>
          </a:p>
          <a:p>
            <a:pPr algn="l" marL="474976" indent="-237488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Attack Surface (Network, Services, Peripherals).</a:t>
            </a:r>
          </a:p>
          <a:p>
            <a:pPr algn="l" marL="474976" indent="-237488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Visibility (Logging, Auditing).</a:t>
            </a: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6661">
            <a:off x="1028700" y="2646996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8287" y="1963431"/>
            <a:ext cx="3383464" cy="3383464"/>
          </a:xfrm>
          <a:custGeom>
            <a:avLst/>
            <a:gdLst/>
            <a:ahLst/>
            <a:cxnLst/>
            <a:rect r="r" b="b" t="t" l="l"/>
            <a:pathLst>
              <a:path h="3383464" w="3383464">
                <a:moveTo>
                  <a:pt x="0" y="0"/>
                </a:moveTo>
                <a:lnTo>
                  <a:pt x="3383464" y="0"/>
                </a:lnTo>
                <a:lnTo>
                  <a:pt x="3383464" y="3383464"/>
                </a:lnTo>
                <a:lnTo>
                  <a:pt x="0" y="338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3801" y="2136843"/>
            <a:ext cx="3036639" cy="3036639"/>
          </a:xfrm>
          <a:custGeom>
            <a:avLst/>
            <a:gdLst/>
            <a:ahLst/>
            <a:cxnLst/>
            <a:rect r="r" b="b" t="t" l="l"/>
            <a:pathLst>
              <a:path h="3036639" w="3036639">
                <a:moveTo>
                  <a:pt x="0" y="0"/>
                </a:moveTo>
                <a:lnTo>
                  <a:pt x="3036640" y="0"/>
                </a:lnTo>
                <a:lnTo>
                  <a:pt x="3036640" y="3036640"/>
                </a:lnTo>
                <a:lnTo>
                  <a:pt x="0" y="3036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8287" y="6010466"/>
            <a:ext cx="4233943" cy="1933882"/>
          </a:xfrm>
          <a:custGeom>
            <a:avLst/>
            <a:gdLst/>
            <a:ahLst/>
            <a:cxnLst/>
            <a:rect r="r" b="b" t="t" l="l"/>
            <a:pathLst>
              <a:path h="1933882" w="4233943">
                <a:moveTo>
                  <a:pt x="0" y="0"/>
                </a:moveTo>
                <a:lnTo>
                  <a:pt x="4233943" y="0"/>
                </a:lnTo>
                <a:lnTo>
                  <a:pt x="4233943" y="1933882"/>
                </a:lnTo>
                <a:lnTo>
                  <a:pt x="0" y="1933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9165" y="5539186"/>
            <a:ext cx="3031276" cy="3031276"/>
          </a:xfrm>
          <a:custGeom>
            <a:avLst/>
            <a:gdLst/>
            <a:ahLst/>
            <a:cxnLst/>
            <a:rect r="r" b="b" t="t" l="l"/>
            <a:pathLst>
              <a:path h="3031276" w="3031276">
                <a:moveTo>
                  <a:pt x="0" y="0"/>
                </a:moveTo>
                <a:lnTo>
                  <a:pt x="3031276" y="0"/>
                </a:lnTo>
                <a:lnTo>
                  <a:pt x="3031276" y="3031276"/>
                </a:lnTo>
                <a:lnTo>
                  <a:pt x="0" y="3031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87896" y="1904954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578401" y="858473"/>
            <a:ext cx="11629990" cy="142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Don't Guess. We Follow</a:t>
            </a: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Global Mandates.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936767" y="2070168"/>
            <a:ext cx="9351233" cy="657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We map our h</a:t>
            </a: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ardening checklist to the "Big Four":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NIST SP 800-53: The Gold Standard for Federal Systems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 (Focus on Access Control).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ISO/IEC 27001: Intern</a:t>
            </a: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ational Standard for Information Security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(Focus on Operations Security).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DIS</a:t>
            </a: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A STIGs: Defense Information Systems Agency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Security Technical Implementation Guides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CIS Benchmarks: The industry standard for secure configuration.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7686" y="2980744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4172" y="600309"/>
            <a:ext cx="11989818" cy="8936456"/>
          </a:xfrm>
          <a:custGeom>
            <a:avLst/>
            <a:gdLst/>
            <a:ahLst/>
            <a:cxnLst/>
            <a:rect r="r" b="b" t="t" l="l"/>
            <a:pathLst>
              <a:path h="8936456" w="11989818">
                <a:moveTo>
                  <a:pt x="0" y="0"/>
                </a:moveTo>
                <a:lnTo>
                  <a:pt x="11989818" y="0"/>
                </a:lnTo>
                <a:lnTo>
                  <a:pt x="11989818" y="8936455"/>
                </a:lnTo>
                <a:lnTo>
                  <a:pt x="0" y="8936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97" t="0" r="-17261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6661">
            <a:off x="1028700" y="2646996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9793" y="5888154"/>
            <a:ext cx="6397832" cy="3102949"/>
          </a:xfrm>
          <a:custGeom>
            <a:avLst/>
            <a:gdLst/>
            <a:ahLst/>
            <a:cxnLst/>
            <a:rect r="r" b="b" t="t" l="l"/>
            <a:pathLst>
              <a:path h="3102949" w="6397832">
                <a:moveTo>
                  <a:pt x="0" y="0"/>
                </a:moveTo>
                <a:lnTo>
                  <a:pt x="6397832" y="0"/>
                </a:lnTo>
                <a:lnTo>
                  <a:pt x="6397832" y="3102949"/>
                </a:lnTo>
                <a:lnTo>
                  <a:pt x="0" y="3102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87896" y="1904954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820760" y="829898"/>
            <a:ext cx="10646481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 Dive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2119" y="2052909"/>
            <a:ext cx="10646481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Dom</a:t>
            </a: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ain 1 – Identity &amp; Access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2692" y="3117988"/>
            <a:ext cx="10215908" cy="587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The Concept: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 The easiest way into a system is a weak user account.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The Checklist Action: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Disable Guest Accounts: Remove anonymous access vectors.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Enforce Least Privilege: Use UAC to stop silent privilege elevation.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The Standards: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NIST (AC-2): Account M</a:t>
            </a: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anagement.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ISO 27001 (A.9.2.1): User Registration/De-registration.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DISA STIG: "Guest Account Status must be Disabled."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6661">
            <a:off x="1028700" y="2646996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73808" y="5143500"/>
            <a:ext cx="5833817" cy="2771063"/>
          </a:xfrm>
          <a:custGeom>
            <a:avLst/>
            <a:gdLst/>
            <a:ahLst/>
            <a:cxnLst/>
            <a:rect r="r" b="b" t="t" l="l"/>
            <a:pathLst>
              <a:path h="2771063" w="5833817">
                <a:moveTo>
                  <a:pt x="0" y="0"/>
                </a:moveTo>
                <a:lnTo>
                  <a:pt x="5833817" y="0"/>
                </a:lnTo>
                <a:lnTo>
                  <a:pt x="5833817" y="2771063"/>
                </a:lnTo>
                <a:lnTo>
                  <a:pt x="0" y="2771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87896" y="1904954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820760" y="829898"/>
            <a:ext cx="10646481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 Dive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233271"/>
            <a:ext cx="10646481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Dom</a:t>
            </a: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ain 2 – Physical &amp; Data Security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4577" y="2544739"/>
            <a:ext cx="10040281" cy="629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The Concept: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 If physical access is gained, software firewalls are useless.We need to Control Encryption at Rest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The Checklist Action: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Full Disk Encryption: Ensure the OS drive is encrypted (BitLocker).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The Standards: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NIST 8</a:t>
            </a: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00-171 (3.13.11): Use FIPS-validated cryptography to protect confidentiality.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CIS Benchmark: Ensure BitLocker Drive Encryption is Enabled.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6661">
            <a:off x="1028700" y="2646996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24227" y="3339665"/>
            <a:ext cx="5305397" cy="3607670"/>
          </a:xfrm>
          <a:custGeom>
            <a:avLst/>
            <a:gdLst/>
            <a:ahLst/>
            <a:cxnLst/>
            <a:rect r="r" b="b" t="t" l="l"/>
            <a:pathLst>
              <a:path h="3607670" w="5305397">
                <a:moveTo>
                  <a:pt x="0" y="0"/>
                </a:moveTo>
                <a:lnTo>
                  <a:pt x="5305396" y="0"/>
                </a:lnTo>
                <a:lnTo>
                  <a:pt x="5305396" y="3607670"/>
                </a:lnTo>
                <a:lnTo>
                  <a:pt x="0" y="3607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87896" y="1904954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820760" y="829898"/>
            <a:ext cx="10646481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 Dive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0375" y="2176099"/>
            <a:ext cx="10646481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Dom</a:t>
            </a: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ain 3 – Reducing the Attack Surface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7066" y="3327538"/>
            <a:ext cx="10567161" cy="545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The Concept: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 If it's not running, it can't be hacked.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The Checklist Action: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Network: Enable Firewalls (NET-01).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Services: Kill legacy protocols like Telnet and Spooler (SRV-01).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Peripherals: Block USB Storage at the Registry level (DEV-01).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The Standards: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NIST (CM</a:t>
            </a: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-7): Least Functionality – Configure systems to provide only essential capabilities.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ISO 27001 (A.12.6.1): Technical Vulnerability Management.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7686" y="2980744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84041" y="3639185"/>
            <a:ext cx="9519918" cy="150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TILL NOW NICE, WHAT ABOUT THE AUTOMATION?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30990" y="1504950"/>
            <a:ext cx="7026020" cy="79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TABLE OF CONTENTS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977686" y="2980744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30990" y="3037894"/>
            <a:ext cx="562221" cy="67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4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73568" y="3157437"/>
            <a:ext cx="5120525" cy="39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1"/>
              </a:lnSpc>
            </a:pPr>
            <a:r>
              <a:rPr lang="en-US" sz="2741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is System Hardening?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30990" y="4825779"/>
            <a:ext cx="739848" cy="67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4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73568" y="4945322"/>
            <a:ext cx="7306533" cy="39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1"/>
              </a:lnSpc>
            </a:pPr>
            <a:r>
              <a:rPr lang="en-US" sz="2741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Is it really important?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30990" y="6613664"/>
            <a:ext cx="747933" cy="67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4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73568" y="6733207"/>
            <a:ext cx="6760727" cy="39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1"/>
              </a:lnSpc>
            </a:pPr>
            <a:r>
              <a:rPr lang="en-US" sz="2741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Checklist and Automated Workflow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30990" y="8401549"/>
            <a:ext cx="765346" cy="67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4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73568" y="8521092"/>
            <a:ext cx="4477581" cy="39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1"/>
              </a:lnSpc>
            </a:pPr>
            <a:r>
              <a:rPr lang="en-US" sz="2741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Demo</a:t>
            </a:r>
          </a:p>
        </p:txBody>
      </p:sp>
      <p:sp>
        <p:nvSpPr>
          <p:cNvPr name="AutoShape 12" id="12"/>
          <p:cNvSpPr/>
          <p:nvPr/>
        </p:nvSpPr>
        <p:spPr>
          <a:xfrm>
            <a:off x="5630990" y="4241300"/>
            <a:ext cx="8995536" cy="0"/>
          </a:xfrm>
          <a:prstGeom prst="line">
            <a:avLst/>
          </a:prstGeom>
          <a:ln cap="flat" w="19050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5630990" y="6029185"/>
            <a:ext cx="8995536" cy="0"/>
          </a:xfrm>
          <a:prstGeom prst="line">
            <a:avLst/>
          </a:prstGeom>
          <a:ln cap="flat" w="19050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5630990" y="7817070"/>
            <a:ext cx="8995536" cy="0"/>
          </a:xfrm>
          <a:prstGeom prst="line">
            <a:avLst/>
          </a:prstGeom>
          <a:ln cap="flat" w="19050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7686" y="2980744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155" y="2127477"/>
            <a:ext cx="11301259" cy="6032047"/>
          </a:xfrm>
          <a:custGeom>
            <a:avLst/>
            <a:gdLst/>
            <a:ahLst/>
            <a:cxnLst/>
            <a:rect r="r" b="b" t="t" l="l"/>
            <a:pathLst>
              <a:path h="6032047" w="11301259">
                <a:moveTo>
                  <a:pt x="0" y="0"/>
                </a:moveTo>
                <a:lnTo>
                  <a:pt x="11301259" y="0"/>
                </a:lnTo>
                <a:lnTo>
                  <a:pt x="11301259" y="6032046"/>
                </a:lnTo>
                <a:lnTo>
                  <a:pt x="0" y="6032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272596"/>
            <a:ext cx="21842778" cy="9261338"/>
          </a:xfrm>
          <a:custGeom>
            <a:avLst/>
            <a:gdLst/>
            <a:ahLst/>
            <a:cxnLst/>
            <a:rect r="r" b="b" t="t" l="l"/>
            <a:pathLst>
              <a:path h="9261338" w="2184277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8186" y="0"/>
            <a:ext cx="8067161" cy="5949531"/>
          </a:xfrm>
          <a:custGeom>
            <a:avLst/>
            <a:gdLst/>
            <a:ahLst/>
            <a:cxnLst/>
            <a:rect r="r" b="b" t="t" l="l"/>
            <a:pathLst>
              <a:path h="5949531" w="8067161">
                <a:moveTo>
                  <a:pt x="0" y="0"/>
                </a:moveTo>
                <a:lnTo>
                  <a:pt x="8067161" y="0"/>
                </a:lnTo>
                <a:lnTo>
                  <a:pt x="8067161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3492" y="1179029"/>
            <a:ext cx="9614320" cy="117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4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POWERSHELL-BASED CHECKLIST AUT</a:t>
            </a:r>
            <a:r>
              <a:rPr lang="en-US" sz="4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OMATION ENGINE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3492" y="3403039"/>
            <a:ext cx="16855642" cy="507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</a:t>
            </a:r>
            <a:r>
              <a:rPr lang="en-US" sz="2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 Workflow:</a:t>
            </a:r>
          </a:p>
          <a:p>
            <a:pPr algn="l">
              <a:lnSpc>
                <a:spcPts val="2874"/>
              </a:lnSpc>
            </a:pPr>
          </a:p>
          <a:p>
            <a:pPr algn="l" marL="620602" indent="-310301" lvl="1">
              <a:lnSpc>
                <a:spcPts val="287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Audit: </a:t>
            </a:r>
          </a:p>
          <a:p>
            <a:pPr algn="l">
              <a:lnSpc>
                <a:spcPts val="2874"/>
              </a:lnSpc>
            </a:pPr>
            <a:r>
              <a:rPr lang="en-US" sz="2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Scans system against the NIST/CIS/Cimcor Baseline.</a:t>
            </a:r>
          </a:p>
          <a:p>
            <a:pPr algn="l">
              <a:lnSpc>
                <a:spcPts val="2874"/>
              </a:lnSpc>
            </a:pPr>
          </a:p>
          <a:p>
            <a:pPr algn="l" marL="620602" indent="-310301" lvl="1">
              <a:lnSpc>
                <a:spcPts val="287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Report:</a:t>
            </a:r>
          </a:p>
          <a:p>
            <a:pPr algn="l">
              <a:lnSpc>
                <a:spcPts val="2874"/>
              </a:lnSpc>
            </a:pPr>
            <a:r>
              <a:rPr lang="en-US" sz="2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Generates the HTML Compliance Report (Pass/Fail) you see here.</a:t>
            </a:r>
          </a:p>
          <a:p>
            <a:pPr algn="l">
              <a:lnSpc>
                <a:spcPts val="2874"/>
              </a:lnSpc>
            </a:pPr>
          </a:p>
          <a:p>
            <a:pPr algn="l" marL="620602" indent="-310301" lvl="1">
              <a:lnSpc>
                <a:spcPts val="287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Remediate:</a:t>
            </a:r>
          </a:p>
          <a:p>
            <a:pPr algn="l">
              <a:lnSpc>
                <a:spcPts val="2874"/>
              </a:lnSpc>
            </a:pPr>
            <a:r>
              <a:rPr lang="en-US" sz="2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Automatically applies fixes to restore trust.</a:t>
            </a:r>
          </a:p>
          <a:p>
            <a:pPr algn="l">
              <a:lnSpc>
                <a:spcPts val="2874"/>
              </a:lnSpc>
            </a:pPr>
          </a:p>
          <a:p>
            <a:pPr algn="l">
              <a:lnSpc>
                <a:spcPts val="2874"/>
              </a:lnSpc>
            </a:pPr>
            <a:r>
              <a:rPr lang="en-US" sz="2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</a:t>
            </a:r>
            <a:r>
              <a:rPr lang="en-US" sz="2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 Result:</a:t>
            </a:r>
          </a:p>
          <a:p>
            <a:pPr algn="l">
              <a:lnSpc>
                <a:spcPts val="2874"/>
              </a:lnSpc>
            </a:pPr>
            <a:r>
              <a:rPr lang="en-US" sz="28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 system that is not just "Secure," but Hardened and Compliant with international standards</a:t>
            </a:r>
          </a:p>
          <a:p>
            <a:pPr algn="l">
              <a:lnSpc>
                <a:spcPts val="287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57400" y="756947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6208" y="4619309"/>
            <a:ext cx="17135585" cy="112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9"/>
              </a:lnSpc>
            </a:pPr>
            <a:r>
              <a:rPr lang="en-US" sz="7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SYSTEM HARDENING?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57400" y="756947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41210" y="3770352"/>
            <a:ext cx="7605581" cy="5704186"/>
          </a:xfrm>
          <a:custGeom>
            <a:avLst/>
            <a:gdLst/>
            <a:ahLst/>
            <a:cxnLst/>
            <a:rect r="r" b="b" t="t" l="l"/>
            <a:pathLst>
              <a:path h="5704186" w="7605581">
                <a:moveTo>
                  <a:pt x="0" y="0"/>
                </a:moveTo>
                <a:lnTo>
                  <a:pt x="7605580" y="0"/>
                </a:lnTo>
                <a:lnTo>
                  <a:pt x="7605580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6208" y="2230787"/>
            <a:ext cx="17135585" cy="112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9"/>
              </a:lnSpc>
            </a:pPr>
            <a:r>
              <a:rPr lang="en-US" sz="7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SYSTEM HARDENING?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57400" y="756947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98364" y="3666363"/>
            <a:ext cx="7291271" cy="6115554"/>
          </a:xfrm>
          <a:custGeom>
            <a:avLst/>
            <a:gdLst/>
            <a:ahLst/>
            <a:cxnLst/>
            <a:rect r="r" b="b" t="t" l="l"/>
            <a:pathLst>
              <a:path h="6115554" w="7291271">
                <a:moveTo>
                  <a:pt x="0" y="0"/>
                </a:moveTo>
                <a:lnTo>
                  <a:pt x="7291272" y="0"/>
                </a:lnTo>
                <a:lnTo>
                  <a:pt x="7291272" y="6115553"/>
                </a:lnTo>
                <a:lnTo>
                  <a:pt x="0" y="6115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6208" y="2230787"/>
            <a:ext cx="17135585" cy="112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9"/>
              </a:lnSpc>
            </a:pPr>
            <a:r>
              <a:rPr lang="en-US" sz="7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SYSTEM HARDENING?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626804">
            <a:off x="-4919639" y="1284170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5"/>
                </a:lnTo>
                <a:lnTo>
                  <a:pt x="16230600" y="6881775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28858" y="-1903061"/>
            <a:ext cx="6352122" cy="11884455"/>
            <a:chOff x="0" y="0"/>
            <a:chExt cx="8469496" cy="15845941"/>
          </a:xfrm>
        </p:grpSpPr>
        <p:sp>
          <p:nvSpPr>
            <p:cNvPr name="AutoShape 4" id="4"/>
            <p:cNvSpPr/>
            <p:nvPr/>
          </p:nvSpPr>
          <p:spPr>
            <a:xfrm>
              <a:off x="0" y="25400"/>
              <a:ext cx="757197" cy="0"/>
            </a:xfrm>
            <a:prstGeom prst="line">
              <a:avLst/>
            </a:prstGeom>
            <a:ln cap="flat" w="50800">
              <a:solidFill>
                <a:srgbClr val="D2B99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296137"/>
              <a:ext cx="8469496" cy="11549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C3C5C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Reality: </a:t>
              </a:r>
            </a:p>
            <a:p>
              <a:pPr algn="l" marL="410208" indent="-205104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Endpoint Hardening is the process of securing a device (laptop, server, IoT) by reducing its "surface of vulnerability." It transforms an insecure "out-of-the-box" device into a trusted asset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C3C5C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Goal: </a:t>
              </a:r>
            </a:p>
            <a:p>
              <a:pPr algn="l" marL="410208" indent="-205104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To establish a "Root of Trust" through prescriptive configuration changes (like disabling services or enforcing encryption).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C3C5C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Method:</a:t>
              </a:r>
            </a:p>
            <a:p>
              <a:pPr algn="l" marL="410208" indent="-205104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We utilize CIS Benchmarks and DISA STIGs as prescriptive guidance.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These benchmarks provide the "Chain of Custody" required to transform a generic server or an Endpoint into a trustworthy system. (Root Of Trust)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Note: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Chain of Custody is The documentation or audit trail that proves a system has not been altered or tampered with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931895" y="1467626"/>
            <a:ext cx="7327405" cy="7351749"/>
          </a:xfrm>
          <a:custGeom>
            <a:avLst/>
            <a:gdLst/>
            <a:ahLst/>
            <a:cxnLst/>
            <a:rect r="r" b="b" t="t" l="l"/>
            <a:pathLst>
              <a:path h="7351749" w="7327405">
                <a:moveTo>
                  <a:pt x="0" y="0"/>
                </a:moveTo>
                <a:lnTo>
                  <a:pt x="7327405" y="0"/>
                </a:lnTo>
                <a:lnTo>
                  <a:pt x="7327405" y="7351748"/>
                </a:lnTo>
                <a:lnTo>
                  <a:pt x="0" y="7351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6661">
            <a:off x="1028700" y="2646996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6945" y="1533161"/>
            <a:ext cx="10349827" cy="5938213"/>
          </a:xfrm>
          <a:custGeom>
            <a:avLst/>
            <a:gdLst/>
            <a:ahLst/>
            <a:cxnLst/>
            <a:rect r="r" b="b" t="t" l="l"/>
            <a:pathLst>
              <a:path h="5938213" w="10349827">
                <a:moveTo>
                  <a:pt x="0" y="0"/>
                </a:moveTo>
                <a:lnTo>
                  <a:pt x="10349827" y="0"/>
                </a:lnTo>
                <a:lnTo>
                  <a:pt x="10349827" y="5938214"/>
                </a:lnTo>
                <a:lnTo>
                  <a:pt x="0" y="5938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506926">
            <a:off x="7942529" y="7887550"/>
            <a:ext cx="1428992" cy="1428992"/>
          </a:xfrm>
          <a:custGeom>
            <a:avLst/>
            <a:gdLst/>
            <a:ahLst/>
            <a:cxnLst/>
            <a:rect r="r" b="b" t="t" l="l"/>
            <a:pathLst>
              <a:path h="1428992" w="1428992">
                <a:moveTo>
                  <a:pt x="0" y="0"/>
                </a:moveTo>
                <a:lnTo>
                  <a:pt x="1428993" y="0"/>
                </a:lnTo>
                <a:lnTo>
                  <a:pt x="1428993" y="1428993"/>
                </a:lnTo>
                <a:lnTo>
                  <a:pt x="0" y="1428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87896" y="1904954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09249"/>
            <a:ext cx="10646481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 Lifecycle 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1456961"/>
            <a:ext cx="10646481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Fig</a:t>
            </a: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hting "Configuration Drift"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540575" y="2447562"/>
            <a:ext cx="6352122" cy="167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C3C5C6"/>
                </a:solidFill>
                <a:latin typeface="Poppins Bold"/>
                <a:ea typeface="Poppins Bold"/>
                <a:cs typeface="Poppins Bold"/>
                <a:sym typeface="Poppins Bold"/>
              </a:rPr>
              <a:t>The Concept: 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Hardening is Step 1 of a closed-loop integrity process, not a one-time checklist.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540575" y="5834063"/>
            <a:ext cx="6352122" cy="367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C3C5C6"/>
                </a:solidFill>
                <a:latin typeface="Poppins Bold"/>
                <a:ea typeface="Poppins Bold"/>
                <a:cs typeface="Poppins Bold"/>
                <a:sym typeface="Poppins Bold"/>
              </a:rPr>
              <a:t>The Solution: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must establish a baseline (Step 1).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must monitor for "Unknown &amp; Unexpected Changes" (Step 8).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must remediate deviations immediately to restore the Root of Trust.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540575" y="4215448"/>
            <a:ext cx="6352122" cy="200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C3C5C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 ("Drift"):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Even a fully h</a:t>
            </a:r>
            <a:r>
              <a:rPr lang="en-US" sz="18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ardened system will "drift" from its trusted state over time due to operational changes. Manually rechecking is redundant and time consuming.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836582" y="8068964"/>
            <a:ext cx="6352122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Hardening without ongoing ch</a:t>
            </a:r>
            <a:r>
              <a:rPr lang="en-US" sz="18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ange control is equivalent to owning a plane but performing no maintenance."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57400" y="756947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6208" y="3826196"/>
            <a:ext cx="17135585" cy="2124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9"/>
              </a:lnSpc>
            </a:pPr>
            <a:r>
              <a:rPr lang="en-US" sz="78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HARDENING A SYSTEM OR DEVICE… </a:t>
            </a:r>
          </a:p>
          <a:p>
            <a:pPr algn="ctr">
              <a:lnSpc>
                <a:spcPts val="7899"/>
              </a:lnSpc>
            </a:pPr>
            <a:r>
              <a:rPr lang="en-US" sz="78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IS IT REALLY IMPORTANT?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99034" y="-441637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01770" y="1028700"/>
            <a:ext cx="2284460" cy="2284460"/>
          </a:xfrm>
          <a:custGeom>
            <a:avLst/>
            <a:gdLst/>
            <a:ahLst/>
            <a:cxnLst/>
            <a:rect r="r" b="b" t="t" l="l"/>
            <a:pathLst>
              <a:path h="2284460" w="2284460">
                <a:moveTo>
                  <a:pt x="0" y="0"/>
                </a:moveTo>
                <a:lnTo>
                  <a:pt x="2284460" y="0"/>
                </a:lnTo>
                <a:lnTo>
                  <a:pt x="2284460" y="2284460"/>
                </a:lnTo>
                <a:lnTo>
                  <a:pt x="0" y="2284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2890" y="3644265"/>
            <a:ext cx="15302220" cy="561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4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THROUGH 2025, </a:t>
            </a:r>
            <a:r>
              <a:rPr lang="en-US" b="true" sz="400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99%</a:t>
            </a:r>
            <a:r>
              <a:rPr lang="en-US" sz="4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OF CLOUD SECURITY FAILURES WILL BE THE CUSTOMER’S FAULT.</a:t>
            </a:r>
          </a:p>
          <a:p>
            <a:pPr algn="ctr">
              <a:lnSpc>
                <a:spcPts val="4920"/>
              </a:lnSpc>
            </a:pPr>
          </a:p>
          <a:p>
            <a:pPr algn="ctr">
              <a:lnSpc>
                <a:spcPts val="4920"/>
              </a:lnSpc>
            </a:pPr>
          </a:p>
          <a:p>
            <a:pPr algn="ctr">
              <a:lnSpc>
                <a:spcPts val="4920"/>
              </a:lnSpc>
            </a:pPr>
          </a:p>
          <a:p>
            <a:pPr algn="ctr">
              <a:lnSpc>
                <a:spcPts val="4920"/>
              </a:lnSpc>
            </a:pPr>
          </a:p>
          <a:p>
            <a:pPr algn="ctr">
              <a:lnSpc>
                <a:spcPts val="4920"/>
              </a:lnSpc>
            </a:pPr>
          </a:p>
          <a:p>
            <a:pPr algn="ctr">
              <a:lnSpc>
                <a:spcPts val="4920"/>
              </a:lnSpc>
            </a:pPr>
            <a:r>
              <a:rPr lang="en-US" sz="4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(SOURCE: GARTNER - A GLOBAL RESEARCH AND ADVISORY FIRM)</a:t>
            </a:r>
          </a:p>
          <a:p>
            <a:pPr algn="ctr">
              <a:lnSpc>
                <a:spcPts val="492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761225" y="5518778"/>
            <a:ext cx="12765551" cy="286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 This means the software itself (Windows, AWS) isn't usually the problem!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problem is that the customer didn't harden it correctly (e.g., left a port open, didn't disable a guest account).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DAG6UiAw0CM</dc:identifier>
  <dcterms:modified xsi:type="dcterms:W3CDTF">2011-08-01T06:04:30Z</dcterms:modified>
  <cp:revision>1</cp:revision>
  <dc:title>Copy of Dark Blue Gradient Modern Professional Presentation</dc:title>
</cp:coreProperties>
</file>